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2" r:id="rId2"/>
    <p:sldId id="268" r:id="rId3"/>
    <p:sldId id="269" r:id="rId4"/>
    <p:sldId id="263" r:id="rId5"/>
    <p:sldId id="258" r:id="rId6"/>
    <p:sldId id="256" r:id="rId7"/>
    <p:sldId id="262" r:id="rId8"/>
    <p:sldId id="260" r:id="rId9"/>
    <p:sldId id="257" r:id="rId10"/>
    <p:sldId id="265" r:id="rId11"/>
    <p:sldId id="266" r:id="rId12"/>
    <p:sldId id="273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571AC-6121-4E1B-9051-103CF0CB4661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3CB9E-3632-4DA0-A3E7-A413A4C97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3CB9E-3632-4DA0-A3E7-A413A4C97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8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E8CA-2433-5375-942F-53F6DB2D0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24AC-CBC3-2B9A-679E-57C43DA64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A1C7-B3AC-C2B8-2423-2EB58A3A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5700A-5FCF-CC64-54F9-67C58322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27031-7D0F-B2D4-4682-82D9320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2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C53-FB2A-992D-A8A9-815801BA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C7772-C680-F904-10E7-13951F90C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4247-2572-6328-2430-6A59E60B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32446-CB8C-66BB-688D-D7428C09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62EDA-0AC0-F3B5-4700-E8319B03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3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DF8EC-AD10-FAA3-0C50-77E920E2F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F274-CF98-797A-D99F-123BE20B3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A4D0-F604-2C80-8BF6-5B5E4183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5B4E-E259-46AD-03D2-4AA82F34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605F-4ADC-7236-50EB-611E4C58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4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49F8-F5C1-6988-E78E-8223905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B332-AADB-A8B6-0531-D3447E5E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5459-3876-BC82-D839-D1DDE9D2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9F30-F34F-46ED-6095-0E2E0CF7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1E226-EBA3-3DD6-2485-B59C567A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7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0DC6-4954-5808-A6F5-1FA08936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AD54-999A-D097-BD11-883D405BC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26A3-C8EC-EB67-6E39-B0282369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C9746-8DBF-680E-C0F5-CC1DE3AF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06F1A-7BE1-D125-1E95-2D7D12CC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8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0D5C-9249-7328-8D35-701922AD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8DA0-3D20-F42E-DB55-D88C7E868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AA956-53C8-889D-0C8C-DF71DAFA3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09520-2CE2-BC15-186A-FDEAAD5D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0D6D3-0CA8-22D0-FAEB-BD0846CE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C1D6-0760-9F02-07C6-575CE2AC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76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5483-EC09-EC03-F9A2-9BCB73B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57202-158F-C2C1-02ED-30BF94654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3BBF-102F-B2CF-0099-ED898D2A2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E7D49-68C3-D46E-59C7-4D708F587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8E5EA-4905-252B-8DDB-429A2AF9C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181EA-6DCF-F809-943F-8EF82107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1FD65-E27F-41D1-6DD1-596333C2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4348B-91C6-852F-8237-D211735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50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267D-28FB-1C9B-C6EE-AFE317C4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6118D-FEBD-C2EC-25E2-7706674F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EADDE-7FEC-7780-EE53-7AB0F2B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F2274-BE3A-0A80-1F75-AC57CB5A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18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B1068-F8B8-C2D5-5466-A2DA02E9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65EB9-F99B-C453-351D-B17AD9C7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BE1F2-F38E-6249-D16F-CFAB74DB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2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20A6-1EF8-386D-5E4A-3747F7E4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80F65-5B85-13B0-4A51-5CA3DD207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1A5CB-C399-C566-E365-EFCEBA03B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5003-B50D-C0F8-D524-F780DEB8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8DD74-C708-48BC-3F0E-C989E876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A12F4-EA70-A22E-F92D-C9C14382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55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3D77-BE7F-531A-D0DA-1822D180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D0B46-33CB-9F67-1BD9-D19BDA9E1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2B387-E514-EB4E-66F1-682EED41A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4BEC-EE69-DB16-E176-5B2CF45C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6AE13-0C61-58E1-F666-B7EC3E9A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E33C3-F074-37C0-19E3-AEAFC0D9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9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E6472-C31F-8EFD-424A-E331B581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EA8BD-66EF-6355-E0D4-5E9FEB02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C81F5-2BA3-34BC-713F-DD63F2AEC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898AF-EE36-4784-AC58-65E1E4DB6F42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C411C-4C89-BFDD-788D-C259D9A01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C48D1-02E5-E86E-38DF-1B6DC4CEA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B7340-DFA0-49D2-B8B7-333F48CAC5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48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w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elcotitans.com/harry-padoan/1040.b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1FF87-FFB8-7900-42F0-7EEF72D3E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t="425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DC769-FE00-11BA-E72D-43401707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Consumer Churn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48295-8132-BACC-BC59-E923F4BDCAB6}"/>
              </a:ext>
            </a:extLst>
          </p:cNvPr>
          <p:cNvSpPr txBox="1"/>
          <p:nvPr/>
        </p:nvSpPr>
        <p:spPr>
          <a:xfrm>
            <a:off x="9319491" y="5742726"/>
            <a:ext cx="2705516" cy="946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</a:rPr>
              <a:t>- Abhishek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  Billing Advisor, EE</a:t>
            </a:r>
          </a:p>
        </p:txBody>
      </p:sp>
    </p:spTree>
    <p:extLst>
      <p:ext uri="{BB962C8B-B14F-4D97-AF65-F5344CB8AC3E}">
        <p14:creationId xmlns:p14="http://schemas.microsoft.com/office/powerpoint/2010/main" val="366995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78079B-BFD9-4BF1-A0EA-E34543D8FF19}"/>
              </a:ext>
            </a:extLst>
          </p:cNvPr>
          <p:cNvGrpSpPr/>
          <p:nvPr/>
        </p:nvGrpSpPr>
        <p:grpSpPr>
          <a:xfrm>
            <a:off x="6370249" y="1827924"/>
            <a:ext cx="5685692" cy="2576919"/>
            <a:chOff x="25047877" y="4194662"/>
            <a:chExt cx="11177145" cy="488420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90E4EC-87D7-4325-B700-6318A73B7A86}"/>
                </a:ext>
              </a:extLst>
            </p:cNvPr>
            <p:cNvSpPr/>
            <p:nvPr/>
          </p:nvSpPr>
          <p:spPr>
            <a:xfrm>
              <a:off x="25047877" y="4194662"/>
              <a:ext cx="11177145" cy="1628072"/>
            </a:xfrm>
            <a:custGeom>
              <a:avLst/>
              <a:gdLst>
                <a:gd name="connsiteX0" fmla="*/ 0 w 11177145"/>
                <a:gd name="connsiteY0" fmla="*/ 1628070 h 1628070"/>
                <a:gd name="connsiteX1" fmla="*/ 1862854 w 11177145"/>
                <a:gd name="connsiteY1" fmla="*/ 0 h 1628070"/>
                <a:gd name="connsiteX2" fmla="*/ 9314291 w 11177145"/>
                <a:gd name="connsiteY2" fmla="*/ 0 h 1628070"/>
                <a:gd name="connsiteX3" fmla="*/ 11177145 w 11177145"/>
                <a:gd name="connsiteY3" fmla="*/ 1628070 h 1628070"/>
                <a:gd name="connsiteX4" fmla="*/ 0 w 11177145"/>
                <a:gd name="connsiteY4" fmla="*/ 1628070 h 162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7145" h="1628070">
                  <a:moveTo>
                    <a:pt x="11177145" y="1"/>
                  </a:moveTo>
                  <a:lnTo>
                    <a:pt x="9314291" y="1628069"/>
                  </a:lnTo>
                  <a:lnTo>
                    <a:pt x="1862854" y="1628069"/>
                  </a:lnTo>
                  <a:lnTo>
                    <a:pt x="0" y="1"/>
                  </a:lnTo>
                  <a:lnTo>
                    <a:pt x="11177145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01720" tIns="45721" rIns="2001721" bIns="45721" numCol="1" spcCol="1270" anchor="ctr" anchorCtr="0">
              <a:noAutofit/>
            </a:bodyPr>
            <a:lstStyle>
              <a:defPPr>
                <a:defRPr lang="en-US"/>
              </a:defPPr>
              <a:lvl1pPr marL="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7230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3446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0169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6892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3615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0338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7061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378404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1"/>
                  </a:solidFill>
                </a:rPr>
                <a:t>21 Variables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7847BA-D0BC-46BA-83F9-F051EFFCD6D3}"/>
                </a:ext>
              </a:extLst>
            </p:cNvPr>
            <p:cNvSpPr/>
            <p:nvPr/>
          </p:nvSpPr>
          <p:spPr>
            <a:xfrm>
              <a:off x="26910734" y="5822733"/>
              <a:ext cx="7451430" cy="1628071"/>
            </a:xfrm>
            <a:custGeom>
              <a:avLst/>
              <a:gdLst>
                <a:gd name="connsiteX0" fmla="*/ 0 w 7451430"/>
                <a:gd name="connsiteY0" fmla="*/ 1628070 h 1628070"/>
                <a:gd name="connsiteX1" fmla="*/ 1862854 w 7451430"/>
                <a:gd name="connsiteY1" fmla="*/ 0 h 1628070"/>
                <a:gd name="connsiteX2" fmla="*/ 5588576 w 7451430"/>
                <a:gd name="connsiteY2" fmla="*/ 0 h 1628070"/>
                <a:gd name="connsiteX3" fmla="*/ 7451430 w 7451430"/>
                <a:gd name="connsiteY3" fmla="*/ 1628070 h 1628070"/>
                <a:gd name="connsiteX4" fmla="*/ 0 w 7451430"/>
                <a:gd name="connsiteY4" fmla="*/ 1628070 h 162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1430" h="1628070">
                  <a:moveTo>
                    <a:pt x="7451430" y="1"/>
                  </a:moveTo>
                  <a:lnTo>
                    <a:pt x="5588576" y="1628069"/>
                  </a:lnTo>
                  <a:lnTo>
                    <a:pt x="1862854" y="1628069"/>
                  </a:lnTo>
                  <a:lnTo>
                    <a:pt x="0" y="1"/>
                  </a:lnTo>
                  <a:lnTo>
                    <a:pt x="7451430" y="1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9720" tIns="45720" rIns="1349721" bIns="45721" numCol="1" spcCol="1270" anchor="ctr" anchorCtr="0">
              <a:noAutofit/>
            </a:bodyPr>
            <a:lstStyle>
              <a:defPPr>
                <a:defRPr lang="en-US"/>
              </a:defPPr>
              <a:lvl1pPr marL="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7230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3446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0169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6892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3615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0338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7061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378404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1"/>
                  </a:solidFill>
                </a:rPr>
                <a:t>Feature</a:t>
              </a:r>
              <a:r>
                <a:rPr lang="en-US" sz="1600" b="1" kern="1200" dirty="0">
                  <a:solidFill>
                    <a:schemeClr val="tx1"/>
                  </a:solidFill>
                </a:rPr>
                <a:t> Engineering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4EB2ECD-AD5A-44AF-B293-959E29FDEF23}"/>
                </a:ext>
              </a:extLst>
            </p:cNvPr>
            <p:cNvSpPr/>
            <p:nvPr/>
          </p:nvSpPr>
          <p:spPr>
            <a:xfrm>
              <a:off x="28718189" y="7450800"/>
              <a:ext cx="3725716" cy="1628071"/>
            </a:xfrm>
            <a:custGeom>
              <a:avLst/>
              <a:gdLst>
                <a:gd name="connsiteX0" fmla="*/ 0 w 3725715"/>
                <a:gd name="connsiteY0" fmla="*/ 1628070 h 1628070"/>
                <a:gd name="connsiteX1" fmla="*/ 1862854 w 3725715"/>
                <a:gd name="connsiteY1" fmla="*/ 0 h 1628070"/>
                <a:gd name="connsiteX2" fmla="*/ 1862861 w 3725715"/>
                <a:gd name="connsiteY2" fmla="*/ 0 h 1628070"/>
                <a:gd name="connsiteX3" fmla="*/ 3725715 w 3725715"/>
                <a:gd name="connsiteY3" fmla="*/ 1628070 h 1628070"/>
                <a:gd name="connsiteX4" fmla="*/ 0 w 3725715"/>
                <a:gd name="connsiteY4" fmla="*/ 1628070 h 162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5715" h="1628070">
                  <a:moveTo>
                    <a:pt x="3725715" y="1"/>
                  </a:moveTo>
                  <a:lnTo>
                    <a:pt x="1862861" y="1628069"/>
                  </a:lnTo>
                  <a:lnTo>
                    <a:pt x="1862854" y="1628069"/>
                  </a:lnTo>
                  <a:lnTo>
                    <a:pt x="0" y="1"/>
                  </a:lnTo>
                  <a:lnTo>
                    <a:pt x="3725715" y="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641" tIns="40640" rIns="40640" bIns="40641" numCol="1" spcCol="1270" anchor="ctr" anchorCtr="0">
              <a:noAutofit/>
            </a:bodyPr>
            <a:lstStyle>
              <a:defPPr>
                <a:defRPr lang="en-US"/>
              </a:defPPr>
              <a:lvl1pPr marL="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72300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3446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016901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6892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361502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0338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706103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378404" algn="l" defTabSz="1672300" rtl="0" eaLnBrk="1" latinLnBrk="0" hangingPunct="1">
                <a:defRPr sz="6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bg1"/>
                  </a:solidFill>
                </a:rPr>
                <a:t>11</a:t>
              </a:r>
              <a:r>
                <a:rPr lang="en-US" sz="3200" b="1" kern="1200" dirty="0">
                  <a:solidFill>
                    <a:schemeClr val="bg1"/>
                  </a:solidFill>
                </a:rPr>
                <a:t> </a:t>
              </a:r>
              <a:r>
                <a:rPr lang="en-US" sz="1800" b="1" kern="1200" dirty="0">
                  <a:solidFill>
                    <a:schemeClr val="bg1"/>
                  </a:solidFill>
                </a:rPr>
                <a:t>Variables</a:t>
              </a:r>
              <a:r>
                <a:rPr lang="en-US" sz="3200" b="1" kern="1200" dirty="0">
                  <a:solidFill>
                    <a:schemeClr val="bg1"/>
                  </a:solidFill>
                </a:rPr>
                <a:t>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F93C575-5402-4BDA-3151-75937F0A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943" y="0"/>
            <a:ext cx="654828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B0D48-F2F1-002C-A749-C1D5C5546C62}"/>
              </a:ext>
            </a:extLst>
          </p:cNvPr>
          <p:cNvSpPr txBox="1"/>
          <p:nvPr/>
        </p:nvSpPr>
        <p:spPr>
          <a:xfrm>
            <a:off x="6835115" y="265566"/>
            <a:ext cx="467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Build the predictive model</a:t>
            </a:r>
            <a:endParaRPr lang="en-GB" sz="32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DF9C102-2351-5A14-377E-BEDADF33A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77864"/>
              </p:ext>
            </p:extLst>
          </p:nvPr>
        </p:nvGraphicFramePr>
        <p:xfrm>
          <a:off x="6711195" y="4718015"/>
          <a:ext cx="5003800" cy="118872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553212775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15324200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4118165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Tenure(Months)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InternetService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63116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OnlineSecurity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OnlineBackup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DeviceProtection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0259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TechSupport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43606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MonthlyCharges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TotalCharges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10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0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88367-2116-6273-B3F8-584C4D8D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Random forest Classifier.</a:t>
            </a:r>
            <a:endParaRPr lang="en-GB" sz="4000" b="1" dirty="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392CAC-B255-4A94-2365-2A5F4C321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4288" y="5642510"/>
            <a:ext cx="3425281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804672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b="1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Accuracy score : 80.22727 %</a:t>
            </a:r>
          </a:p>
          <a:p>
            <a:pPr marL="0" indent="0" defTabSz="804672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b="1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F1 score : 80 % </a:t>
            </a:r>
          </a:p>
          <a:p>
            <a:pPr marL="0" indent="0" defTabSz="804672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b="1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Precision : 81%</a:t>
            </a:r>
            <a:r>
              <a:rPr lang="en-US" altLang="en-US" sz="1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3818F7-DBF7-E032-A1CC-4F752A94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0" y="1313799"/>
            <a:ext cx="4963864" cy="41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5BB3C-E9BE-16E9-BBF0-9CF554904A67}"/>
              </a:ext>
            </a:extLst>
          </p:cNvPr>
          <p:cNvSpPr txBox="1"/>
          <p:nvPr/>
        </p:nvSpPr>
        <p:spPr>
          <a:xfrm>
            <a:off x="7196182" y="1324147"/>
            <a:ext cx="376634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 the probability of a customer moving to another network.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308EBE-7034-DF0C-203E-48C43760A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72803"/>
              </p:ext>
            </p:extLst>
          </p:nvPr>
        </p:nvGraphicFramePr>
        <p:xfrm>
          <a:off x="8264769" y="2076350"/>
          <a:ext cx="1828800" cy="356616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309796834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0635934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Test Value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3672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8303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Tenure(Months)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7421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InternetService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14507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OnlineSecurity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7004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OnlineBackup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9528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DeviceProtection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9420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TechSupport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0457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92628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6451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MonthlyCharges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215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TotalCharges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633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7B426E-4A41-EF9F-DB8B-9F8E3C132DAE}"/>
              </a:ext>
            </a:extLst>
          </p:cNvPr>
          <p:cNvSpPr txBox="1"/>
          <p:nvPr/>
        </p:nvSpPr>
        <p:spPr>
          <a:xfrm>
            <a:off x="6507026" y="5981064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this customer churning is: </a:t>
            </a:r>
            <a:r>
              <a:rPr lang="en-US" b="1" u="sng" dirty="0"/>
              <a:t>66.883074 %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7424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504EB-7785-A960-7F71-E618840F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41" y="-75645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Recommendations</a:t>
            </a:r>
            <a:endParaRPr lang="en-GB" sz="5400" dirty="0"/>
          </a:p>
        </p:txBody>
      </p:sp>
      <p:pic>
        <p:nvPicPr>
          <p:cNvPr id="6" name="Picture 4" descr="Person watching empty phone">
            <a:extLst>
              <a:ext uri="{FF2B5EF4-FFF2-40B4-BE49-F238E27FC236}">
                <a16:creationId xmlns:a16="http://schemas.microsoft.com/office/drawing/2014/main" id="{1E4801A1-CD17-732D-8DE1-97E7E08AE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0" r="123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FA7DA-923E-6C8E-FBF5-7A4A85C7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593" y="2540785"/>
            <a:ext cx="6251110" cy="3483864"/>
          </a:xfrm>
        </p:spPr>
        <p:txBody>
          <a:bodyPr>
            <a:normAutofit lnSpcReduction="10000"/>
          </a:bodyPr>
          <a:lstStyle/>
          <a:p>
            <a:pPr marL="457200" indent="-457200">
              <a:buSzPct val="80000"/>
              <a:buFont typeface="Wingdings" panose="05000000000000000000" pitchFamily="2" charset="2"/>
              <a:buChar char="q"/>
            </a:pPr>
            <a:r>
              <a:rPr lang="en-US" sz="1800" dirty="0"/>
              <a:t>Churn is observed to be high for customers: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Month to Month + Without dependents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With high-cost Phone Services, Payment systems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Fiber optic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Having single line service (no combo services)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q"/>
            </a:pPr>
            <a:r>
              <a:rPr lang="en-US" sz="1800" dirty="0"/>
              <a:t>Recommendation to Business Team for retaining Customer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Targeted Customer Promotion.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Offer Yearly contracts more than Month- to – month.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Market more products as Combo (multi) service offerings.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Provide offers such as multi – line discounts.</a:t>
            </a:r>
          </a:p>
          <a:p>
            <a:pPr marL="914400" lvl="1" indent="-442913">
              <a:buSzPct val="70000"/>
              <a:buFont typeface="Wingdings" panose="05000000000000000000" pitchFamily="2" charset="2"/>
              <a:buChar char="ü"/>
            </a:pPr>
            <a:r>
              <a:rPr lang="en-US" sz="1800" dirty="0"/>
              <a:t>Fix the payment system and Improve </a:t>
            </a:r>
            <a:r>
              <a:rPr lang="en-US" sz="1800" dirty="0" err="1"/>
              <a:t>fibre</a:t>
            </a:r>
            <a:r>
              <a:rPr lang="en-US" sz="1800" dirty="0"/>
              <a:t> service.</a:t>
            </a:r>
          </a:p>
          <a:p>
            <a:endParaRPr lang="en-US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4198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DD389-F0FA-86C9-191C-226B007FF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23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99733-1340-EDC0-5747-A7561D11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745" y="2846147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Thankyou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36C6-B67D-04D8-A0FC-5E2DF3F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Appendix</a:t>
            </a:r>
            <a:endParaRPr lang="en-GB" sz="5400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3C25E-1081-1812-0BD1-29DE975E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2389218"/>
            <a:ext cx="10718344" cy="45118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Source: Kaggle</a:t>
            </a:r>
          </a:p>
          <a:p>
            <a:pPr marL="342900" indent="-342900">
              <a:buAutoNum type="arabicPeriod"/>
            </a:pPr>
            <a:r>
              <a:rPr lang="en-US" sz="1600" dirty="0"/>
              <a:t>Data collection.</a:t>
            </a:r>
          </a:p>
          <a:p>
            <a:pPr marL="342900" indent="-342900">
              <a:buAutoNum type="arabicPeriod"/>
            </a:pPr>
            <a:r>
              <a:rPr lang="en-US" sz="1600" dirty="0"/>
              <a:t>Data cleaning and pre-processing.</a:t>
            </a:r>
          </a:p>
          <a:p>
            <a:pPr marL="342900" indent="-342900">
              <a:buAutoNum type="arabicPeriod"/>
            </a:pPr>
            <a:r>
              <a:rPr lang="en-US" sz="1600" dirty="0"/>
              <a:t>Exploratory data analysis and Visualization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600" dirty="0"/>
              <a:t>4.     Building a predictive model using ML Algorithm.</a:t>
            </a:r>
          </a:p>
          <a:p>
            <a:pPr marL="0" indent="0">
              <a:buNone/>
            </a:pPr>
            <a:r>
              <a:rPr lang="en-US" sz="1600" dirty="0"/>
              <a:t>	4.1 One Hot Encoding on Non-Numeric Characters.</a:t>
            </a:r>
          </a:p>
          <a:p>
            <a:pPr marL="0" indent="0">
              <a:buNone/>
            </a:pPr>
            <a:r>
              <a:rPr lang="en-US" sz="1600" dirty="0"/>
              <a:t>	4.2  Correlation matrix.</a:t>
            </a:r>
          </a:p>
          <a:p>
            <a:pPr marL="0" indent="0">
              <a:buNone/>
            </a:pPr>
            <a:r>
              <a:rPr lang="en-US" sz="1600" dirty="0"/>
              <a:t>	4.3 Feature Extraction</a:t>
            </a:r>
          </a:p>
          <a:p>
            <a:pPr marL="0" indent="0">
              <a:buNone/>
            </a:pPr>
            <a:r>
              <a:rPr lang="en-US" sz="1600" dirty="0"/>
              <a:t>	4.4 Splitting Train and Test data.</a:t>
            </a:r>
          </a:p>
          <a:p>
            <a:pPr marL="0" indent="0">
              <a:buNone/>
            </a:pPr>
            <a:r>
              <a:rPr lang="en-US" sz="1600" dirty="0"/>
              <a:t>	4.5 Building the model</a:t>
            </a:r>
          </a:p>
          <a:p>
            <a:pPr marL="0" indent="0">
              <a:buNone/>
            </a:pPr>
            <a:r>
              <a:rPr lang="en-US" sz="1600" dirty="0"/>
              <a:t>	4.6 Validating the performance.</a:t>
            </a:r>
          </a:p>
          <a:p>
            <a:pPr marL="0" indent="0">
              <a:buNone/>
            </a:pPr>
            <a:r>
              <a:rPr lang="en-US" sz="1600" dirty="0"/>
              <a:t>	4.7 Predicting the probability of churn by providing certain inputs.</a:t>
            </a:r>
          </a:p>
          <a:p>
            <a:endParaRPr lang="en-US" sz="1600" dirty="0"/>
          </a:p>
          <a:p>
            <a:endParaRPr lang="en-GB" sz="1600" dirty="0"/>
          </a:p>
          <a:p>
            <a:pPr marL="0" indent="0">
              <a:buNone/>
            </a:pP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0F1AEEF-6FD4-C362-3ABB-F143B2F32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336512"/>
              </p:ext>
            </p:extLst>
          </p:nvPr>
        </p:nvGraphicFramePr>
        <p:xfrm>
          <a:off x="8509041" y="1113837"/>
          <a:ext cx="1270000" cy="1100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642" imgH="792480" progId="Excel.SheetMacroEnabled.12">
                  <p:embed/>
                </p:oleObj>
              </mc:Choice>
              <mc:Fallback>
                <p:oleObj name="Macro-Enabled Worksheet" showAsIcon="1" r:id="rId2" imgW="914642" imgH="792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41" y="1113837"/>
                        <a:ext cx="1270000" cy="1100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59E0536-3FBB-D221-7AEB-80A36C5F6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35789"/>
              </p:ext>
            </p:extLst>
          </p:nvPr>
        </p:nvGraphicFramePr>
        <p:xfrm>
          <a:off x="7785142" y="2966683"/>
          <a:ext cx="2668359" cy="865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189080" imgH="385560" progId="Package">
                  <p:embed/>
                </p:oleObj>
              </mc:Choice>
              <mc:Fallback>
                <p:oleObj name="Packager Shell Object" showAsIcon="1" r:id="rId4" imgW="1189080" imgH="38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85142" y="2966683"/>
                        <a:ext cx="2668359" cy="865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7A0CD4-4429-8864-B71E-6964CAA58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644514"/>
              </p:ext>
            </p:extLst>
          </p:nvPr>
        </p:nvGraphicFramePr>
        <p:xfrm>
          <a:off x="7739370" y="4938463"/>
          <a:ext cx="2753632" cy="781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359000" imgH="385560" progId="Package">
                  <p:embed/>
                </p:oleObj>
              </mc:Choice>
              <mc:Fallback>
                <p:oleObj name="Packager Shell Object" showAsIcon="1" r:id="rId6" imgW="1359000" imgH="38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9370" y="4938463"/>
                        <a:ext cx="2753632" cy="781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52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1237-F9AA-E0B3-683F-A0E922E5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Abadi" panose="020B0604020104020204" pitchFamily="34" charset="0"/>
              </a:rPr>
              <a:t>Agenda:</a:t>
            </a:r>
            <a:endParaRPr lang="en-GB" sz="5400">
              <a:latin typeface="Abadi" panose="020B0604020104020204" pitchFamily="34" charset="0"/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3C0A8-EBB1-71CF-E102-522DEBE92F3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80" y="2872899"/>
            <a:ext cx="4368602" cy="365973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/>
            <a:r>
              <a:rPr lang="en-US" sz="1900" dirty="0"/>
              <a:t>Overview of the churn in a telecom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Analyze Churn cause leveraging the EDA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Find Trends and patterns over a period and focus on Key areas and provide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Proposing a predictive model to overcome customer churn problem using ML Model.</a:t>
            </a:r>
          </a:p>
          <a:p>
            <a:pPr marL="0" indent="0">
              <a:buNone/>
            </a:pPr>
            <a:endParaRPr lang="en-US" sz="19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900" dirty="0"/>
          </a:p>
        </p:txBody>
      </p:sp>
      <p:pic>
        <p:nvPicPr>
          <p:cNvPr id="6" name="Picture 5" descr="Angled shot of pen on a graph">
            <a:extLst>
              <a:ext uri="{FF2B5EF4-FFF2-40B4-BE49-F238E27FC236}">
                <a16:creationId xmlns:a16="http://schemas.microsoft.com/office/drawing/2014/main" id="{95FB6693-68DC-9D86-5C86-2483F34E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278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5" descr="One in a crowd">
            <a:extLst>
              <a:ext uri="{FF2B5EF4-FFF2-40B4-BE49-F238E27FC236}">
                <a16:creationId xmlns:a16="http://schemas.microsoft.com/office/drawing/2014/main" id="{2BAFF22B-97D7-5598-067D-B0F478CD4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4" r="9173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5E5CD07-2695-865F-426D-38198975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66654"/>
            <a:ext cx="4314645" cy="3717317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kern="0" dirty="0">
                <a:cs typeface="Arial"/>
                <a:sym typeface="Arial"/>
              </a:rPr>
              <a:t>BT is facing a major challenge with customer churn.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kern="0" dirty="0">
                <a:cs typeface="Arial"/>
                <a:sym typeface="Arial"/>
              </a:rPr>
              <a:t>Churn is a key driver of EBITDA margin and an industry-wide challenge.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Subscriber Churn can be in different forms and not just exit from the base Different Churn Scenarios: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500" dirty="0"/>
              <a:t>Tariff Plan Churn (£60 to £40 monthly)</a:t>
            </a:r>
            <a:endParaRPr lang="en-GB" sz="15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500" dirty="0"/>
              <a:t>Service Churn (Weekly/Monthly Subscription)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500" dirty="0"/>
              <a:t>Product Churn (technically advanced)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500" dirty="0"/>
              <a:t>Usage Churn (Inactive or Zero Usage)</a:t>
            </a:r>
            <a:endParaRPr lang="en-GB" sz="15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7F6133-7061-B445-3AD8-C27753E32E25}"/>
              </a:ext>
            </a:extLst>
          </p:cNvPr>
          <p:cNvSpPr txBox="1">
            <a:spLocks/>
          </p:cNvSpPr>
          <p:nvPr/>
        </p:nvSpPr>
        <p:spPr>
          <a:xfrm>
            <a:off x="1392181" y="4581237"/>
            <a:ext cx="4435965" cy="145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D1584-4C37-659C-C47F-8852848A8C67}"/>
              </a:ext>
            </a:extLst>
          </p:cNvPr>
          <p:cNvSpPr/>
          <p:nvPr/>
        </p:nvSpPr>
        <p:spPr>
          <a:xfrm>
            <a:off x="7255563" y="1161628"/>
            <a:ext cx="42700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/>
              <a:t>Optimizing Consumer retention </a:t>
            </a:r>
          </a:p>
          <a:p>
            <a:pPr algn="ctr"/>
            <a:r>
              <a:rPr lang="en-US" sz="2400" b="1" dirty="0"/>
              <a:t>continues to be vital .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85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E6C0F-C9CC-CA38-D032-66FD061E6730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‘ 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BT barely bruised as up to a </a:t>
            </a:r>
            <a:r>
              <a:rPr lang="en-US" sz="28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million disconnect broadband</a:t>
            </a:r>
            <a:r>
              <a:rPr lang="en-US" sz="2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! ’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By </a:t>
            </a:r>
            <a:r>
              <a:rPr lang="en-US" sz="1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2"/>
              </a:rPr>
              <a:t>Harry </a:t>
            </a:r>
            <a:r>
              <a:rPr lang="en-US" sz="1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2"/>
              </a:rPr>
              <a:t>Padoan</a:t>
            </a:r>
            <a:r>
              <a:rPr lang="en-US" sz="1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19 May 2023)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97018-F750-5873-78C6-560664C2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48" y="1926266"/>
            <a:ext cx="3012083" cy="2038026"/>
          </a:xfrm>
          <a:prstGeom prst="rect">
            <a:avLst/>
          </a:prstGeom>
        </p:spPr>
      </p:pic>
      <p:pic>
        <p:nvPicPr>
          <p:cNvPr id="7" name="Picture 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B580B56E-E437-8061-473E-DEAB9C6C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459" y="1962336"/>
            <a:ext cx="3078495" cy="1965886"/>
          </a:xfrm>
          <a:prstGeom prst="rect">
            <a:avLst/>
          </a:prstGeom>
        </p:spPr>
      </p:pic>
      <p:pic>
        <p:nvPicPr>
          <p:cNvPr id="5" name="Picture 4" descr="A blue and pink pie chart&#10;&#10;Description automatically generated">
            <a:extLst>
              <a:ext uri="{FF2B5EF4-FFF2-40B4-BE49-F238E27FC236}">
                <a16:creationId xmlns:a16="http://schemas.microsoft.com/office/drawing/2014/main" id="{B5DA984E-7290-C6AB-87B4-AB273A34F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334" y="4284580"/>
            <a:ext cx="3256097" cy="1999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29AC8-49B8-9DDD-10C4-9D507356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049" y="4193781"/>
            <a:ext cx="3259316" cy="203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4C325-F76C-C0B3-BAB5-9B9ACF3E6A9D}"/>
              </a:ext>
            </a:extLst>
          </p:cNvPr>
          <p:cNvSpPr/>
          <p:nvPr/>
        </p:nvSpPr>
        <p:spPr>
          <a:xfrm>
            <a:off x="461344" y="4572000"/>
            <a:ext cx="3545829" cy="1556942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defTabSz="768096">
              <a:lnSpc>
                <a:spcPct val="90000"/>
              </a:lnSpc>
              <a:spcAft>
                <a:spcPts val="504"/>
              </a:spcAft>
            </a:pPr>
            <a:endParaRPr lang="en-US" sz="1344" b="1" kern="1200">
              <a:ln w="10160">
                <a:solidFill>
                  <a:schemeClr val="accent5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parajita" panose="020B0502040204020203" pitchFamily="18" charset="0"/>
              <a:ea typeface="+mj-ea"/>
              <a:cs typeface="Aparajita" panose="020B05020402040202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03147-3C91-80DA-AB88-C9994035C28F}"/>
              </a:ext>
            </a:extLst>
          </p:cNvPr>
          <p:cNvSpPr txBox="1"/>
          <p:nvPr/>
        </p:nvSpPr>
        <p:spPr>
          <a:xfrm>
            <a:off x="461344" y="4692919"/>
            <a:ext cx="34727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0030" indent="-240030" defTabSz="7680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b="1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26.51%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churns.</a:t>
            </a:r>
          </a:p>
          <a:p>
            <a:pPr marL="240030" indent="-240030" defTabSz="7680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1587 out of 5986 Churns in total.</a:t>
            </a:r>
          </a:p>
          <a:p>
            <a:pPr marL="240030" indent="-240030" defTabSz="7680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88% churns in monthly contracts.</a:t>
            </a:r>
          </a:p>
          <a:p>
            <a:pPr marL="240030" indent="-240030" defTabSz="7680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74% Churners belong to non senior citizen category.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6EDBA-4863-E748-842A-29C074247049}"/>
              </a:ext>
            </a:extLst>
          </p:cNvPr>
          <p:cNvSpPr txBox="1"/>
          <p:nvPr/>
        </p:nvSpPr>
        <p:spPr>
          <a:xfrm>
            <a:off x="343453" y="2093111"/>
            <a:ext cx="4207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u="sng" dirty="0">
                <a:solidFill>
                  <a:srgbClr val="3C4043"/>
                </a:solidFill>
                <a:effectLst/>
                <a:latin typeface="inherit"/>
              </a:rPr>
              <a:t>Services that each customer has signed up for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– phone, multiple lines, internet, online security, online backup, device protection, tech support, and streaming TV and movies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u="sng" dirty="0">
                <a:solidFill>
                  <a:srgbClr val="3C4043"/>
                </a:solidFill>
                <a:effectLst/>
                <a:latin typeface="inherit"/>
              </a:rPr>
              <a:t>Customer account information –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how long they’ve been a customer, contract, payment method, paperless billing, monthly charges, and total charges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u="sng" dirty="0">
                <a:solidFill>
                  <a:srgbClr val="3C4043"/>
                </a:solidFill>
                <a:effectLst/>
                <a:latin typeface="inherit"/>
              </a:rPr>
              <a:t>Demographic info about customers –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gender, Senior citizens and if they have partners and dependents</a:t>
            </a:r>
          </a:p>
        </p:txBody>
      </p:sp>
    </p:spTree>
    <p:extLst>
      <p:ext uri="{BB962C8B-B14F-4D97-AF65-F5344CB8AC3E}">
        <p14:creationId xmlns:p14="http://schemas.microsoft.com/office/powerpoint/2010/main" val="31437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8CD6BF8-0318-A2AF-7C23-66F5A3D902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86990657"/>
                  </p:ext>
                </p:extLst>
              </p:nvPr>
            </p:nvGraphicFramePr>
            <p:xfrm>
              <a:off x="0" y="795868"/>
              <a:ext cx="12192000" cy="606213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8CD6BF8-0318-A2AF-7C23-66F5A3D90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95868"/>
                <a:ext cx="12192000" cy="606213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786C6E-276F-6C2E-3B53-C0A31D30C80D}"/>
              </a:ext>
            </a:extLst>
          </p:cNvPr>
          <p:cNvSpPr txBox="1"/>
          <p:nvPr/>
        </p:nvSpPr>
        <p:spPr>
          <a:xfrm>
            <a:off x="211666" y="334203"/>
            <a:ext cx="111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neue-haas-grotesk-text"/>
              </a:rPr>
              <a:t>Churns by months and contract type.</a:t>
            </a:r>
          </a:p>
        </p:txBody>
      </p:sp>
    </p:spTree>
    <p:extLst>
      <p:ext uri="{BB962C8B-B14F-4D97-AF65-F5344CB8AC3E}">
        <p14:creationId xmlns:p14="http://schemas.microsoft.com/office/powerpoint/2010/main" val="257706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5D909-49F4-B83A-6FD1-CE42A0455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889C6-01AB-E861-6D11-CB21C5CB4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B4560298-48E0-98ED-3F87-DB7C0DCD8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369265"/>
                  </p:ext>
                </p:extLst>
              </p:nvPr>
            </p:nvGraphicFramePr>
            <p:xfrm>
              <a:off x="0" y="1122363"/>
              <a:ext cx="12192000" cy="57356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B4560298-48E0-98ED-3F87-DB7C0DCD86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22363"/>
                <a:ext cx="12192000" cy="573563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5E74DD8-48C2-B62A-E8FE-4DE5FEAB6E8B}"/>
              </a:ext>
            </a:extLst>
          </p:cNvPr>
          <p:cNvSpPr/>
          <p:nvPr/>
        </p:nvSpPr>
        <p:spPr>
          <a:xfrm>
            <a:off x="164328" y="164868"/>
            <a:ext cx="57504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lost due to churn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624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EFE062D5-4BAC-E0EB-5DC5-52F496C6F4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8437500"/>
                  </p:ext>
                </p:extLst>
              </p:nvPr>
            </p:nvGraphicFramePr>
            <p:xfrm>
              <a:off x="0" y="247650"/>
              <a:ext cx="12192000" cy="63626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EFE062D5-4BAC-E0EB-5DC5-52F496C6F4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47650"/>
                <a:ext cx="12192000" cy="63626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99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324C-5217-0F51-C861-67B66BD4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F386F58-91D4-C13C-7B3B-70A84515E7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243848"/>
                  </p:ext>
                </p:extLst>
              </p:nvPr>
            </p:nvGraphicFramePr>
            <p:xfrm>
              <a:off x="0" y="237596"/>
              <a:ext cx="12192000" cy="638280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F386F58-91D4-C13C-7B3B-70A84515E7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7596"/>
                <a:ext cx="12192000" cy="63828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0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1348E-09EA-3798-BE76-149E66F2AC8C}"/>
              </a:ext>
            </a:extLst>
          </p:cNvPr>
          <p:cNvSpPr/>
          <p:nvPr/>
        </p:nvSpPr>
        <p:spPr>
          <a:xfrm>
            <a:off x="3466358" y="918402"/>
            <a:ext cx="42263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Your text here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8B77CF03-B7A2-0685-DA46-BE0A2E6B52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472325"/>
                  </p:ext>
                </p:extLst>
              </p:nvPr>
            </p:nvGraphicFramePr>
            <p:xfrm>
              <a:off x="1" y="406400"/>
              <a:ext cx="12191999" cy="62737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8B77CF03-B7A2-0685-DA46-BE0A2E6B52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406400"/>
                <a:ext cx="12191999" cy="6273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51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3430099F-12A5-4A2F-85F9-E1A4F5B70A5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WTW/bMAz9K4NOG2AMlr/dW5O2wIC1K9oiOwxBQVtM4laxAlnOmgX576PkBF3Sdsth6YZhN0ukqUfy8UlLJqpmJmFxAVNkR6yn1P0U9P0bzjxWb+8lYSpGCGkc5JAUwDMeJuSlZqZSdcOOlsyAHqMZVE0L0gakzS9Dj4GUlzC2qxHIBj02Q92oGmT1DTtnMhnd4spj+DCTSoMNeW3AoA07J3daExT+PqQToTTVHK+xNN3uFc6UNut1FKbhiAdBHkR+nPA8KxHon6azOpi/9ienUSUNnWs/i8Xpw0xTLstNSc6ckedFHHHIwwQjnoboJ7ygo8xiZn36hH6sdFWCZC4vjU2XxpL1lWyn7ut0a/9atbrEKxw5U20qs7CRJq2ub0/AQIOGrahKl1pRDZ3xButW3/YqSs1aJuprXyMdLdhRvBrSztxVuK9qA1W9ycjnPIoxDgqI80LkIi2DPZMuojQe5SMhhJ/EwhcQZMFj0sdiDnVJh+9mfI7QtBp/S8qdsVRtbZ7k7K+8HcCYiCzzy4J6lPnU4gDCbA/Ax+OxxjGY9fL0oP3Dt+fUn0nzzlnP2npNbX83Pf4kPV9EPImDNPNFztMMwjxNX52Ell2axvL5dvyBgcBnkNhhaKp6LNei46TFfd10AEvZNpYwokPTn4A2VuCKO5IKOxQUQGmBurdwc3FS6Y0GBd4O8MPxfTXcKCC53P0ga+v6dtgOUdDhyloC5MjpEkDkmQjzjPuQ2GA/LS04mL3WGIKxVVIbElOMC0zyIC78WARJRCK8pxz949NdiCQsI0gjH8MoSHO6eeOXprurlsU22FyYRMszraaubOsbviTPF7B7rOuWbyn2eYKWvo5Ktag2lbpQ5mlhPuwUq9mfgt3C4XqRdh4bgGzda4LCfqwoy45ibptc61ZK62gJunJz/vrq8qhzf8cd+Lqi+6mW9LigJ1Wrrfd/8T2I+Dqx3NLO79I6cTrACwAA&quot;"/>
    <we:property name="creatorSessionId" value="&quot;570087a4-0cf7-478c-a486-eaba5c493133&quot;"/>
    <we:property name="creatorTenantId" value="&quot;7250d88b-4b68-4529-be44-d59a2d8a6f94&quot;"/>
    <we:property name="creatorUserId" value="&quot;100320022F6CF114&quot;"/>
    <we:property name="datasetId" value="&quot;ec9c9f27-a06e-4f8c-90cf-11e1645f9fdc&quot;"/>
    <we:property name="embedUrl" value="&quot;/reportEmbed?reportId=1a30debd-e6f8-4ff3-8728-d1e979d14295&amp;config=eyJjbHVzdGVyVXJsIjoiaHR0cHM6Ly9XQUJJLU5PUlRILUVVUk9QRS1HLVBSSU1BUlktcmVkaXJlY3QuYW5hbHlzaXMud2luZG93cy5uZXQiLCJlbWJlZEZlYXR1cmVzIjp7InVzYWdlTWV0cmljc1ZOZXh0Ijp0cnVlLCJkaXNhYmxlQW5ndWxhckpTQm9vdHN0cmFwUmRsRW1iZWQiOnRydWV9fQ%3D%3D&amp;disableSensitivityBanner=true&quot;"/>
    <we:property name="initialStateBookmark" value="&quot;H4sIAAAAAAAAA+1WS08bMRD+K5VPrRRV630vNwhBqigPAaKHKkKz60my4Ngrr5c2RfnvHXsTUQK0ORRaVb3ZM7Mz37y+9R0TddtIWBzDHNkO29P6Zg7m5g1nA6ZWspOTw6Pds8Or492jEYl1Y2utWrZzxyyYKdrLuu1AOg8k/DweMJDyFKbuNgHZ4oA1aFqtQNbfsDcmlTUdLgcMvzZSG3Auzy1YdG5vyZzuFJu/jygiVLa+xXOsbC89w0Ybu7rHURZNeBgWYRwkKS/yCoG+aXuth/lrezKa1NJSXHcsF6OvjaFc7tY1OPBKXpRJzKGIUox5FmGQ8pJC2UXjbIaEfqpNXYFkPi+DbZ/GHRtq2c39afRAfq47U+EZTrxK2dounKdZZ9TVPlho0bIlVenUaKqhV16g6szVXk2pOc1MfxkapNCC7STLMUlufYWHWlmo1TqjgPM4wSQsISlKUYisCrdMuoyzZFJMhBBBmohAQJiH90nviltQFQXfzPgIoe0M/paUe2WlO2Uf5RwsBxuAMRV5HlQl9SgPqMUhRPkWgHenU4NTsKvr6EX7h2+PqD+z9p3XHnRqNdrBZnr8UXqBiHmahFkeiIJnOURFlr36ELrpMrSWT7fjDywEPoHELUNbq6lckY6nFn+66AFWsmvdwIgezXAGxjqCK6+JKtxSkANtBJq9hd+L/dqsOSgcbAB/uXlfjtcMSCbXP9Daqr49tpco6HjpNCFy5FkSIvJcREXOA0ids5+WFjzMvc5agvGgpM4lZpiUmBZhUgaJCNOYSHhLOvrHt7sUaVTFkMUBRnGYFQWkyXPb3VfLYbtc/zBpLA+MnvuyrX7pFVk+g33A+m4FbsQ+zdCNrx8lJep1pY61fVyYDxvFarcfwf7icT07dgN2CbLzrwly+7GmLPsR82IyVZ2UztAN6NLv+euzyz3P/R3/wNcl3RMl6XFBT6rOOOv/5Psi5OvJ8r4ibI703nYH3dm2gQpPQfU72/QeavR21HZQwjXCnz1HPLFG7gnOfAzqTF1K3NJ+Be47whU7DD0MAAA=&quot;"/>
    <we:property name="isFiltersActionButtonVisible" value="true"/>
    <we:property name="pageDisplayName" value="&quot;Tenure&quot;"/>
    <we:property name="pageName" value="&quot;ReportSection4373f122924056198cea&quot;"/>
    <we:property name="pptInsertionSessionID" value="&quot;370FE318-C087-4818-903B-D6C05C9D1CB2&quot;"/>
    <we:property name="reportEmbeddedTime" value="&quot;2023-09-26T09:34:20.814Z&quot;"/>
    <we:property name="reportName" value="&quot;MDU_Churn Analysis&quot;"/>
    <we:property name="reportState" value="&quot;CONNECTED&quot;"/>
    <we:property name="reportUrl" value="&quot;/groups/me/reports/1a30debd-e6f8-4ff3-8728-d1e979d14295/ReportSection4373f122924056198cea?bookmarkGuid=9a1b0340-2fed-491b-8ca3-6f1b1189adaa&amp;bookmarkUsage=1&amp;ctid=7250d88b-4b68-4529-be44-d59a2d8a6f94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F4C3DC7-6314-4311-A119-DC02737217F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W30/bQAz+V6Z7jqb8akp5gwLSpDEhQOxhqiYn56SB6110uTCyKv/77CQdFIYG0zpN2vpSne3zfba/z8payLKuFLQfYIViXxwac7MCe/MmEJ7Q27ZpPkniUGKCfhIHE/DjWURRpnKl0bXYXwsHtkB3VdYNKE5Ixk/Clxj6k3zix3uTOIapP51kYuEJUOoMCo7JQdXoiQptbTSo8isOKcjlbIOdJ/CuUsYCP3ThwCE/dkvhdCaAwVvGAZkrb/ECMzdYz7Ey1o1nSPZyOQvDKA0yTDOIQ5zRnXrw9uB/Hs+P9sDmRjsoNQFg2w8LJHteKjeGpO3xXWWpG+tNU096J8aRTCCapVEyS30/jINIEizXVhwzp0oLY8sMFBmHdJztalN56IkTa1Z93nGAGUUea1e6lhMsG6s/H4GDGh05Lvu8fkfd/7ik1/uLVIwsh55RFuP4j9FiXY/Gd3rbVo/3VLPST6MvTGMzPMf8/tDj6miOZ9bQlHtsl6gbQtAxmCtQTU8WSvu+pCqpYK6TzRSqG6U4cNHxbzHw4cGLL0LyTFOeQ+WJpfkyt0gjkNwyb72ZyoG8BZ0hz2kbxkFRWCxg08rjXWE8JfYtVTtfstrq3nvS6JH2/lPo3LC61IUaZXXP44EPQhGVORtTxKTXpAAmLd0yVqI9bPtxH5V2I63A211x3wfAvBgkTd7rBzodVdG+nISvfJlp5okoTtM0DxOIkyCIghT9mXyhquN0luSS9oCf0MaU0xDj/6r+C1UdPFD19lR2huQM2hVqd4puaeSvrZlThJqr+R1wBmdmGu3+wZ1HnxLZDcoB5tysUvOaLRg+3oK7G8wf34WPaTpotNtqTNd9AyVvX949CgAA&quot;"/>
    <we:property name="creatorSessionId" value="&quot;705f9dae-b2a9-451c-927f-8dbb0cb85f1d&quot;"/>
    <we:property name="creatorTenantId" value="&quot;7250d88b-4b68-4529-be44-d59a2d8a6f94&quot;"/>
    <we:property name="creatorUserId" value="&quot;100320022F6CF114&quot;"/>
    <we:property name="datasetId" value="&quot;ec9c9f27-a06e-4f8c-90cf-11e1645f9fdc&quot;"/>
    <we:property name="embedUrl" value="&quot;/reportEmbed?reportId=1a30debd-e6f8-4ff3-8728-d1e979d14295&amp;config=eyJjbHVzdGVyVXJsIjoiaHR0cHM6Ly9XQUJJLU5PUlRILUVVUk9QRS1HLVBSSU1BUlktcmVkaXJlY3QuYW5hbHlzaXMud2luZG93cy5uZXQiLCJlbWJlZEZlYXR1cmVzIjp7InVzYWdlTWV0cmljc1ZOZXh0Ijp0cnVlLCJkaXNhYmxlQW5ndWxhckpTQm9vdHN0cmFwUmRsRW1iZWQiOnRydWV9fQ%3D%3D&amp;disableSensitivityBanner=true&quot;"/>
    <we:property name="initialStateBookmark" value="&quot;H4sIAAAAAAAAA+1W30/bQAz+V6Z7jqb8aqC8lVKkiRUqQOxhQuiSc9qDy110uTCyqv/77CQdBYZWpnWatOUlOdtnf7Y/W1kyIatS8eaUF8AO2KExdwW3d+8C5jHdy87OTqaj85Ob09F0gmJTOml0xQ6WzHE7B3clq5or8oDCz9ce40rN+JxOOVcVeKwEWxnNlfwKnTGqnK1h5TF4KJWxnFxeOO6A3N6jOZ4xdvA+wog8c/IeLiBznfQcSmNdf+bJfi6GYRilQQZpxuMQhnin6rQtzJ/bU9AW2Nhox6VGACTzBYT+IB/48f4gjvmevzfISJ5L5XqTtJk8lBbzXq7rddwqIY5EwqNhGiXD1PfDOIgEwnJNSTZjzHRurMy4QmHnjrxdrTMPPXZsTdH67XuToeVEO+kacrCorb454o5X4FBx2fr1V1j9TwuM3l7EZITsaoZejKMXoYWq6oUf9FNZ1d9TdaFfWl+Y2mZwDvnjocW1wj7OrMEut9guQdeIYEVgrriqW1qg248Ss8SEKU8So6mulSLD6xU91x0fNiJuheSVoryGymML82VsAVsgqGTect2VkbjnOgPq01MYo/ncwpyvSznZFcYpsm+hmvGC5qpqtce17mnvv4ROBauknqt+rB553PGBKaQyeSOKmPQWJ4BIi7eMFWAPm7bdR9KuRyvwdpfc9wYQL7qRRu3txpz2U9FsT8I3RiaaeSyK0zTNw4THSRBEQQr+UGw51XE6THKBe8BPBkks9kKI/0/1XzjVwcZUP+3KzpDMeFOAdlNwCyN+bc1MgVeUze+A0ykzU2v3D+48/JXI7kB0MMemSM1btmD4fAvurjF/fBc+p2k3o6vNwrACsBX0YWpXlTyDGdfd7ik7RxJaOyQM1wJE/93uuh+sA/rTY20M7JNMFWxp34P7BsvQK06kCgAA&quot;"/>
    <we:property name="isFiltersActionButtonVisible" value="true"/>
    <we:property name="pageDisplayName" value="&quot;Revenue and Payment&quot;"/>
    <we:property name="pageName" value="&quot;ReportSectiona68fd9223b1cebca42e9&quot;"/>
    <we:property name="pptInsertionSessionID" value="&quot;370FE318-C087-4818-903B-D6C05C9D1CB2&quot;"/>
    <we:property name="reportEmbeddedTime" value="&quot;2023-09-26T09:01:51.490Z&quot;"/>
    <we:property name="reportName" value="&quot;MDU_Churn Analysis&quot;"/>
    <we:property name="reportState" value="&quot;CONNECTED&quot;"/>
    <we:property name="reportUrl" value="&quot;/groups/me/reports/1a30debd-e6f8-4ff3-8728-d1e979d14295/ReportSectiona68fd9223b1cebca42e9?bookmarkGuid=4fe4306e-b161-43cd-b6b0-ce929e00f022&amp;bookmarkUsage=1&amp;ctid=7250d88b-4b68-4529-be44-d59a2d8a6f94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37073EA2-C968-462F-83C5-358D8AACDF7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TU8bMRD9K2gvXLaVN/sZbiWAhAQVIig9VKiatSfJgmOvvN40Kcp/79gbWj5CQYiiVkoOq7U9Hr95856T3ASiamoJy88ww2Av2Nf6egbmeicKwkDdn8viLOEZcMaStOBRnsVMUJSubaVVE+zdBBbMBO2oalqQLiFNfr0MA5DyDCZuNAbZYBjUaBqtQFY/sAumJWtaXIUBLmqpDbiUQwsWXdo5hdOYoEQfYzoRuK3mOERuu9lzrLWx63EEvaRXMs7KTAADkUNS0p6mW/Uwn4+noHElLZ3rXsvl4aI2VMvNLSVHfjHG8TgXcV+UEeQ8z3iUpXSUXdYuZkDoJ9pUHCRNdulcttFtNb0wODJ65vOu6ecUeahsZZcuwbQ16tsBWGjQ0sKFz8tWxOiXKRr0Gwdaiarj4SY49k8HFpumq9aHyHb2YMWNhro1HM9x/HvgIayoDWdGU5M8jAtULR22cueOQLa+q5T2pKKCqDZXkpum0F32IertnGplp82u23G5okfX1TsHvwjQEzQ8BS4Mpvr7wCCRLoK9yJ8699oihixUat3LJE6yvuiN0xR6kCUpK9Lo6XZvbOVfLIZPh23txPmoIrYKf8H5JOagOIpHWE4RGkfHW4DpFrlu1SYwjt6mUhO5NrC3qX/rVBpwT8tgCsZJV5dX5DbHLu3TRqDZX3qCDypza2Oyw+E7VeOk3F0iFHJ152ZYN3r5ct+8prPOFWHARclKnkUc6DYtehmDPH9Wif9A68P3tsVpK21VSzwhEzev0eK4VQrlVoaPmOyE2GN9HMdRP0o4ZkUfYxZvhbgJzrEiPhTSLwczr/jjb50XSLGucHsnPsVmJ0eSIStzkfE4FWnOGJRRupXjq+T47pDOYDlDZU/RTrV4jT8k3UwD2TZUGYoO2EDPSr01zWaC1zd4FBdFXrKsKDmwqCgYY1vL/B+WGVo6fEaeuBhtDfP2hrlPb2cXUcSAXMQYxbFI46xIcv+X/49EW1zYUi/uU+o/D2Z+AuEgDV1TEQAA&quot;"/>
    <we:property name="creatorSessionId" value="&quot;9f872b1e-b131-4fdb-b580-6a67f3eb942c&quot;"/>
    <we:property name="creatorTenantId" value="&quot;7250d88b-4b68-4529-be44-d59a2d8a6f94&quot;"/>
    <we:property name="creatorUserId" value="&quot;100320022F6CF114&quot;"/>
    <we:property name="datasetId" value="&quot;ec9c9f27-a06e-4f8c-90cf-11e1645f9fdc&quot;"/>
    <we:property name="embedUrl" value="&quot;/reportEmbed?reportId=1a30debd-e6f8-4ff3-8728-d1e979d14295&amp;config=eyJjbHVzdGVyVXJsIjoiaHR0cHM6Ly9XQUJJLU5PUlRILUVVUk9QRS1HLVBSSU1BUlktcmVkaXJlY3QuYW5hbHlzaXMud2luZG93cy5uZXQiLCJlbWJlZEZlYXR1cmVzIjp7InVzYWdlTWV0cmljc1ZOZXh0Ijp0cnVlLCJkaXNhYmxlQW5ndWxhckpTQm9vdHN0cmFwUmRsRW1iZWQiOnRydWV9fQ%3D%3D&amp;disableSensitivityBanner=true&quot;"/>
    <we:property name="initialStateBookmark" value="&quot;H4sIAAAAAAAAA+1YXW/TMBT9K8gvvATkNM1H9zbKkBAUpnUaD2hCN/Zta3DtyHHKytT/zrXTwWAdTBNMILUPUXx9cz/OPcdtesmkahsN6zewRHbAnln7aQnu06OUJcxsbW/fvpocnrz68OZwckRm23hlTcsOLpkHN0d/ptoOdIhAxvfnCQOtj2EeVjPQLSasQddaA1p9wd6ZtrzrcJMwvGi0dRBCTj14DGFX5E5ryp0+zSgjCK9WOEXhe+sJNtb57TqFwXBQc8HrQgIHWcKwpmfafjeW+Xt/cpop7SlvuK3XRxeNo14urzB4ETcznM1KmY1knUIpykKkRU6p/LoJPmOqfm6dEqDJ2IcL0c6uuhkk7IWzyxh3i7cgzyPjlV+HAIvOmQ/PwUOLnjZOY1y+IUTfLdBhfHBsjVQ9DpfsZbyGYrFt+26ji+6WP+2E1dR2TuAJzr4vYgkbGsOxszSkWMYpmo6SbULeM9BdnCqFfa2oIeottBTM5PqYP0kHjybW+EX7ODxxvqFLP9Vrie9U0C0w3FZcwhb289ghgS7ZQRqzriK3CCEPymxnOcyGxUgOZnkOAyiGOa/y9PZx7xzlX2xGLKZdE8h5oyO+Sb6VcyhXYARZf65lgtAGOP5EMf2msJ3ZVUyAt1VmrrcCjjKNdz1LmYiwjBfgAnVt/ZHUFtCl56yT6J6tI8DPlbuSMcnh6IG6CVTuDxFy+XjtZNgOen133dxnskEVCROy5rUoUgF5JapBwaEsf8vEf2D0yUPLYtJprxqNr0nE7X24OOuMQb2n4Q0keyIO+AhnWTpKhwKLaoQZz/ZE3FXOS0N4GKRfDm6lxM1vnTtQsVG4PxNvQ7OnI9GQ16UsRJbLvOQc6jTf0/FedHzwko5hvUTjJ+gXVt5HH5pOprHuWuoMZV/Y2C5ruxfNboC3J3iaVVVZ86KqBfC0qjjne8n8H5KZekq+JE2cnu0F8+cF8yO8vVxklQEKmWGaZTLPimpYxlf+XwLt8cLX9uJHSOPnuoUt0c0jcLbzbQMCj8H0b+pNX5TC6Ed8AiPDkON9/Gdgxxt1+FeExRxUjKo13tG/b3XzFeuVfMPQEQAA&quot;"/>
    <we:property name="isFiltersActionButtonVisible" value="true"/>
    <we:property name="pageDisplayName" value="&quot;0-12 Months&quot;"/>
    <we:property name="pageName" value="&quot;ReportSection1a242b0c0b6da0ad7a4b&quot;"/>
    <we:property name="pptInsertionSessionID" value="&quot;370FE318-C087-4818-903B-D6C05C9D1CB2&quot;"/>
    <we:property name="reportEmbeddedTime" value="&quot;2023-09-26T09:30:55.867Z&quot;"/>
    <we:property name="reportName" value="&quot;MDU_Churn Analysis&quot;"/>
    <we:property name="reportState" value="&quot;CONNECTED&quot;"/>
    <we:property name="reportUrl" value="&quot;/groups/me/reports/1a30debd-e6f8-4ff3-8728-d1e979d14295/ReportSection1a242b0c0b6da0ad7a4b?bookmarkGuid=a5d908e1-42db-4d43-9a6f-e02cd0d6f5ee&amp;bookmarkUsage=1&amp;ctid=7250d88b-4b68-4529-be44-d59a2d8a6f94&amp;fromEntryPoint=export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746AD0A-8532-4D23-B79C-9053BF34417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W0/bMBT+KygvPKyacnPS8DYKSEh0QxR1DxOabOekNbh25DhdO9T/vmOnbFzKRYihTWofovj45Fy+831Oeh2UoqklXX6mMwj2gn2tr2bUXO1EQS9Qd21hzvpFwnnKScZIERYpcPTStRVaNcHedWCpmYAdi6al0gVE47eLXkClPKUTt6qobKAX1GAaragUP6Fzxi1rWlj1AljUUhvqQo4steDCztEd11hK9DHBjJRbMYcRcNtZz6DWxq7XISM5hHGVAmU5SSCM8gyfabpdX+bz/uhUCWkxr7tly8NFbbCX6xtIjvxmAlWVl0lRsojmPM94lBFMZZe18xlg9RNtBKcSjV04F218003cC46Mnvm4a/gdnofKCrt0AaatUd8PqKUNWNw493HDFSL6dQoG/IMDrUrR4XAdHPurKxaapuvWu8h2dm/HrUa6NRzOoPqz8CWscAynRuOQfBnnoFpMtnJ5x1S2fqoY9kRgQ9iba8mZ0XU3C3c+7Ay/KDttdt0TFyu8dFO9lfhFBT0Cw2PF9YKp/jEwgKCXwV7ks849txAhS4Vaz5JUUPGQZzyM0zxjCUnIE+PeOMq/2AyfjtrakfNBR+Gq97ucT+WcKo7W+7UMgTYOjrcoptvkulWbinHwNkJN5FrAXqb+rmNpwD0sgyk1jrqaXaLaHLr4nDYlmP2lB/hAmBsZoxwO36kbR+XuEEGXy1snw3rQy5fr5jWTdarAE6EMo5hSZGFOIM1KUqTkWSb+A6Pvvbcshq20opZwgiJuXsPFqlUK5JaGD5DsiNgPWZ5mYdTPSpZHUQJZkmyJuKGcY4V4KMAvBzMX/OFb5wVUrAVsz8TH0OzoGBZZVuSUx5xlFD/HYtJ//g29peMmOr57Sad0OQNlh2CnunyNPiSeTAPZNtgZlF1hAz1jeiuazQCvJRPlMaNxn0VZP8K/ZWlOwq1k/g/JjCwmn6Emzsdbwby9YO7C28kFSMpJRYqQxUlEGEkKUrqITwJtYWGZXtyF1P/uWX4BLBD5GFMRAAA=&quot;"/>
    <we:property name="creatorSessionId" value="&quot;4af7b199-c5b6-4c9a-a840-31d4d5ff1808&quot;"/>
    <we:property name="creatorTenantId" value="&quot;7250d88b-4b68-4529-be44-d59a2d8a6f94&quot;"/>
    <we:property name="creatorUserId" value="&quot;100320022F6CF114&quot;"/>
    <we:property name="datasetId" value="&quot;ec9c9f27-a06e-4f8c-90cf-11e1645f9fdc&quot;"/>
    <we:property name="embedUrl" value="&quot;/reportEmbed?reportId=1a30debd-e6f8-4ff3-8728-d1e979d14295&amp;config=eyJjbHVzdGVyVXJsIjoiaHR0cHM6Ly9XQUJJLU5PUlRILUVVUk9QRS1HLVBSSU1BUlktcmVkaXJlY3QuYW5hbHlzaXMud2luZG93cy5uZXQiLCJlbWJlZEZlYXR1cmVzIjp7InVzYWdlTWV0cmljc1ZOZXh0Ijp0cnVlLCJkaXNhYmxlQW5ndWxhckpTQm9vdHN0cmFwUmRsRW1iZWQiOnRydWV9fQ%3D%3D&amp;disableSensitivityBanner=true&quot;"/>
    <we:property name="initialStateBookmark" value="&quot;H4sIAAAAAAAAA+1YW0/bMBT+K8gvPKyacqmTljcoIE1bAVHEHiaEHOekNXPtyHE6uqr/fcd22biUixBDm9Q+VLF9fC7f+T7nsiClaGrJ5kdsCmSH7Gn9fcrM962YdIhazR0ffx7unn6+PNodHuC0rq3QqiE7C2KZGYM9F03LpPOAk98uOoRJecLGblQx2UCH1GAarZgUPyEY45I1LSw7BK5rqQ1zLkeWWXBuZ2iOY4wdf0wxIuNWzGAE3IbZU6i1satxVNAcoqTqAitymkIU5xnuacKqT/N5ezSqhLQY110W84Pr2mAtixsMDv1iClWVl2m/LGKW8zzjcUYxlJ3XzmaA2Y+1EZxJnAzunLfzm2qSDjk0eur9rvDmaHmgrLBz52DSGnW5zyxrwOLCmfcbLRHRrxMw4DcOtCpFwGFBPvl/lyw0TajWm8h2em/FjUa6NRxOofoz8CkssQ0nRmOTfBpnoFoMtnRxz5lsfVfR7ReBBWFtriQ3jabbWbT1YWt4rOyk2XY7Lpb4F7p6K/CLEnoEhseS65CJ/jEwgKCXZCf2UWeeW4iQZUKtekkrqHjEMx4l3TwrUprSJ9q9tpV/sRg+GbW1I+eDiqJl53c6u+WMKY6z93MZAmscHG+RTFjkulXrknHwNkKN5UrAXqb+KrCUcA/LYMKMo64urlBtDl3cp00JZm/uAd4X5kbGKIeDd6rGUTkcImhydetkWDV6/nLdvKazThV4IpRRnDCGLMwpdLOS9rv0WSb+A63vvLcshq20opbwBUXcvIaLVasUyA0NHyAZiNiLirybRXEvK4s8jlPI0nRDxDXpfFKIhwJ8cjAzwR/edV5AxVrA5kx8DM1Ax6ifZf2c8YQXGcPHsYT2nr9Db+i4jo7vntIJm09B2SHYiS5fow+JJ9NAtg1WBmVIbKCnhd6IZj3AK8nEeVKwpFfEWS/ud6Gb02gjmf9DMiOLwaeoibPzjWDeXjB34Q1yAdrltKL9qEjSmBY07dPSeXwSaAvXttDXdyH1v9szZApm7IHTrW1qxuGEqfCmXoekBHg75BNTJZSra/9lYM0btfsqQnwMTEYUEl5oH0pd/gIQVvwS0BEAAA==&quot;"/>
    <we:property name="isFiltersActionButtonVisible" value="true"/>
    <we:property name="pageDisplayName" value="&quot;60+ Months&quot;"/>
    <we:property name="pageName" value="&quot;ReportSection0b57e02f4eab753e0176&quot;"/>
    <we:property name="pptInsertionSessionID" value="&quot;370FE318-C087-4818-903B-D6C05C9D1CB2&quot;"/>
    <we:property name="reportEmbeddedTime" value="&quot;2023-09-26T09:32:38.590Z&quot;"/>
    <we:property name="reportName" value="&quot;MDU_Churn Analysis&quot;"/>
    <we:property name="reportState" value="&quot;CONNECTED&quot;"/>
    <we:property name="reportUrl" value="&quot;/groups/me/reports/1a30debd-e6f8-4ff3-8728-d1e979d14295/ReportSection0b57e02f4eab753e0176?bookmarkGuid=303518c5-14d2-403b-98fd-f2cdea312e0c&amp;bookmarkUsage=1&amp;ctid=7250d88b-4b68-4529-be44-d59a2d8a6f94&amp;fromEntryPoint=export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4D5E2910-E369-4834-88D4-DEF3D79F986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XS2/bOBD+KwudjYKSaJHMrXWSRYCmGzRF9rAIFkNxZKulSYOivPUG/u8dSg6wTl/aQ9zoJA6Ho28+zYsPmWm7jYXdO1hjdpa98f7TGsKn3/JslrljGWvmuZSVggLmqiploTgnLb+JrXdddvaQRQhLjHdt14NNBkn41/0sA2tvYJlWDdgOZ9kGQ+cd2PZfHJVpK4Ye97MMP2+sD5BM3kaImMxuSZ3WBCV/VdIXoY7tFm+xjqP0PW58iId1jrlG1FyjUipnes5roDPduDvA/Lk+KTWtjfTd9Kp3F583gXx5eKTkctgsUWtAIQsA0EzNTSkTbXG3SToLQr/0oa3BZoNfAbvRjYds4W2/Ht4ujuS3vg81vsdm2HKxjbtkadUH9/c5ROgwZnti6SZ44nDc9C4GYmSQr/w/i4D0YZOd5fvZE7wFl1VFWCUgrw0UxpTs9Hj7Lvo1hqvzCYilxEpWJQrDK8YEA4mnR/w7OoNhAlpsGlRCClZpjmVZskrUJ0d75QiJQwrvsG1rnEKyrqpGY6U45hUKBSKXJ4d93dvYbiy+bR0ViglcFzwXRgAoLvJc87r8BbH8h7MElwpJH5L2BNSCFVICF0VdSa4Ek1CeHPUN7Nbo4jXGlTcTQCtTl3VhmrmRPNfKCC5OHx83EKKblIUArGoYlfQCFDJFVYPx08Nd+RQYU1NQSCxKVivGZEmtiPOjyvzabMHVdPIZAd+ia31YtJF6spuCODeGI3JeMyMZlWjN9MlZ/oD16rbfpG7+Dcj3JNkO40XqkUCZOrbzshAUzKUmtuegpOAFBci0jg+6EVqaMhdMlTVVHTDV97wezSVrd4/zSzHLLoNfD3YPA1dqEN9xdpZ9GOyyPc1Qf66oegwHyRnTxgNp73z8msmrJ+x2h3MTeB8XA66vuHZ9SLFMYO7A9sNwR2bftokXO/iZxKTqemuT4v0+Pff7Z42AA6rjn89SvP4se14vlwGX8EjlxbNNPGlzEF727jCzzl804mvKl5XdLVZpnu+eQGc/gv5ChpxfAOnHXZUNadC1bmkPV57hYjO8jVmepVFiYWk6pkQ3I7CFX2uf/kIqBl5/pBtLKk9kyQcaSd/shsQ+b8PjVYgKzMVLivFULMbbGul+/M8V7PBTdtMr0/+sB2Pt2R/Rtt9/AQj7VLPvDgAA&quot;"/>
    <we:property name="creatorSessionId" value="&quot;cd8367da-911f-474e-a8da-fc010a25284f&quot;"/>
    <we:property name="creatorTenantId" value="&quot;7250d88b-4b68-4529-be44-d59a2d8a6f94&quot;"/>
    <we:property name="creatorUserId" value="&quot;100320022F6CF114&quot;"/>
    <we:property name="datasetId" value="&quot;ec9c9f27-a06e-4f8c-90cf-11e1645f9fdc&quot;"/>
    <we:property name="embedUrl" value="&quot;/reportEmbed?reportId=1a30debd-e6f8-4ff3-8728-d1e979d14295&amp;config=eyJjbHVzdGVyVXJsIjoiaHR0cHM6Ly9XQUJJLU5PUlRILUVVUk9QRS1HLVBSSU1BUlktcmVkaXJlY3QuYW5hbHlzaXMud2luZG93cy5uZXQiLCJlbWJlZEZlYXR1cmVzIjp7InVzYWdlTWV0cmljc1ZOZXh0Ijp0cnVlLCJkaXNhYmxlQW5ndWxhckpTQm9vdHN0cmFwUmRsRW1iZWQiOnRydWV9fQ%3D%3D&amp;disableSensitivityBanner=true&quot;"/>
    <we:property name="initialStateBookmark" value="&quot;H4sIAAAAAAAAA81X32/bOAz+Vw5+Dg6yrVp237q0PRRb2qIdeg+HYqAsJvGmSIYs55Yr8r+Pkl1g7X75HprVTzJFUZ8o8hP5kKimazXsLmGDyXHyxtpPG3Cf/kiTWWJG2dXV28XJzdsPlyeLMxLb1jfWdMnxQ+LBrdDfNV0POlgg4T/3swS0voZV+FuC7nCWtOg6a0A3/+GgTFPe9bifJfi51dZBMHnrwWMwuyV1+qe90z9z2hFq32zxFms/SG+wtc6P/ymmElFyiVVVpUwe8RpoTTfMRpi/1ielZaM97RuGcnf2uXV0lodHH5zHyRylBBRlBgCSVUcqL4Of/K4NOnNCv7KuqUEn8VwOu+EYD8nc6n4TR2dP5Le2dzXe4DJOGd/4XbC07p35cAoeOvTJnrx07Sz5cJi0xjvySJSv7b9zh7SxSo7T/ewZ3oyXRUFYS0BeK8iUytnh8fadtxt0F6cTEJclFmWRo1C8YEwwKPHwiP9Co9BNQIvLJVaiFKyQHPM8Z4WoD472whASgxTebtvUOMXJsiiWEouKY1qgqECk5cFhL3rtm1bju8YQUUzwdcZToQRAxUWaSl7nvyGWr4wmuEQkvQvaE1ALlpUlcJHVRckrwUrID476GnYbNH6Bfm3VBNCVqvM6U8sjVfJUVkpwcfj4uAbnzaQsBGDFkhGlZ1Ahq4g1GD883LUNgTE1BUWJWc7qirEyp6eI8yfMfKK2YGpa+YKAb9E01s0bT2+ymYI4VYojcl4zVTKiaMnkwb38Huv1bd+G1/w7kO9Jso3lRXgjgTJ1eM7zTFAw55K8fQRVKXhGATLtxQe5FLJUeSpYldfEOqCKH516MBes3T3WL9ksOXd2E+2OFVZ4IH5w2FnyPtple6qh/l4Te8SFdBjV+NFpl9Z/68mLZ97txnUT/D78RFzf+Nr0LsQygbkD3cfijsy+a4JfdDxnEJOq6bUOivf78N3vXzQCRlRPL5+FeP1V9pysVg5X8OjKsxereMJkFJ73ZqxZj1414gXly1rv5utQz3fPoLOfQX8lRc5vgPTzV5XFNOgas9JjyxMbmzgasjwJpcRcU3VMia4GYHO7kTbcQiADKz9SxxLoiSxZRyXpm11M7NPGPbZCRDBnrynGA1kM3RrpfvyqBRsvZTedmf4nHwzcs//abQl1HavYUNredy3UeA1m4NR2sNBg1KMYASr51TiOHP4dmgsdaxL3oHtspMaJ+iO4L6IIOcBsDwAA&quot;"/>
    <we:property name="isFiltersActionButtonVisible" value="true"/>
    <we:property name="pageDisplayName" value="&quot;Overall&quot;"/>
    <we:property name="pptInsertionSessionID" value="&quot;370FE318-C087-4818-903B-D6C05C9D1CB2&quot;"/>
    <we:property name="reportEmbeddedTime" value="&quot;2023-09-26T08:59:41.808Z&quot;"/>
    <we:property name="reportName" value="&quot;MDU_Churn Analysis&quot;"/>
    <we:property name="reportState" value="&quot;CONNECTED&quot;"/>
    <we:property name="reportUrl" value="&quot;/groups/me/reports/1a30debd-e6f8-4ff3-8728-d1e979d14295?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Widescreen</PresentationFormat>
  <Paragraphs>105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Abadi</vt:lpstr>
      <vt:lpstr>Aparajita</vt:lpstr>
      <vt:lpstr>Arial</vt:lpstr>
      <vt:lpstr>Calibri</vt:lpstr>
      <vt:lpstr>Calibri Light</vt:lpstr>
      <vt:lpstr>Courier New</vt:lpstr>
      <vt:lpstr>inherit</vt:lpstr>
      <vt:lpstr>neue-haas-grotesk-text</vt:lpstr>
      <vt:lpstr>Wingdings</vt:lpstr>
      <vt:lpstr>Office Theme</vt:lpstr>
      <vt:lpstr>Macro-Enabled Worksheet</vt:lpstr>
      <vt:lpstr>Packager Shell Object</vt:lpstr>
      <vt:lpstr>Consumer Churn Prediction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Classifier.</vt:lpstr>
      <vt:lpstr>Recommendations</vt:lpstr>
      <vt:lpstr>Thankyou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(Student)</dc:creator>
  <cp:lastModifiedBy>ABHISHEK (Student)</cp:lastModifiedBy>
  <cp:revision>21</cp:revision>
  <dcterms:created xsi:type="dcterms:W3CDTF">2023-09-26T08:52:45Z</dcterms:created>
  <dcterms:modified xsi:type="dcterms:W3CDTF">2023-09-28T23:08:42Z</dcterms:modified>
</cp:coreProperties>
</file>